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72" r:id="rId4"/>
    <p:sldId id="273" r:id="rId5"/>
    <p:sldId id="274" r:id="rId6"/>
    <p:sldId id="284" r:id="rId7"/>
    <p:sldId id="266" r:id="rId8"/>
    <p:sldId id="267" r:id="rId9"/>
    <p:sldId id="283" r:id="rId10"/>
    <p:sldId id="276" r:id="rId11"/>
    <p:sldId id="277" r:id="rId12"/>
    <p:sldId id="269" r:id="rId13"/>
    <p:sldId id="268" r:id="rId14"/>
    <p:sldId id="257" r:id="rId15"/>
    <p:sldId id="259" r:id="rId16"/>
    <p:sldId id="279" r:id="rId17"/>
    <p:sldId id="262" r:id="rId18"/>
    <p:sldId id="280" r:id="rId19"/>
    <p:sldId id="270" r:id="rId20"/>
    <p:sldId id="282" r:id="rId21"/>
    <p:sldId id="281" r:id="rId22"/>
    <p:sldId id="278" r:id="rId23"/>
    <p:sldId id="265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8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2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definition &amp; common time-domain metrics: Task Force standards (Circulation, 1996). https://pubmed.ncbi.nlm.nih.gov/8598068/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4E4C-F182-5495-BC9E-293E8CE7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B7EAD-1057-DA92-2C95-AFEC40FDC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4E801-51AB-24FD-84B6-3C74F3EF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E02A6-906E-595B-A69C-2C1A281F2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1BB4-D71F-34DC-65EF-60B5043C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37ECD-52F9-16CB-D7A1-F45F0DA0D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B6197-96D5-3B74-56F9-773D8F8BA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DC24-C2D9-E9E2-A426-A62AE9717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00FD-5AA2-5322-F1C8-9F104FEAF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356C-FFDA-9A89-12D1-FCA5A63D9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38B5E-57AD-E1EB-2728-CBE82B29D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661A-5C49-8DB0-065A-0519FFFF7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5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6A1A-F6D8-64B6-6ABA-FFA4008B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ED389-2674-4E00-C01E-CCBB5E867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BAD7-2E32-2D51-1247-3439963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CCE4D-FCE8-9929-0786-D66F2DB3D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metric definitions (RMSSD, SDNN) and interpretation: Task Force standards (Circulation, 1996). https://pubmed.ncbi.nlm.nih.gov/8598068/
- Equine HRV collection/analysis considerations (including artifacts/arrhythmias):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https://archive.physionet.org/tutorials/hrv/ (RR intervals → HR/HRV tutorial)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https://www.ahajournals.org/doi/10.1161/01.cir.93.5.1043 (1996 Task Force; definitions of SDNN and RMSSD)
- https://archive.physionet.org/tutorials/hrv-toolkit/ (time-domain HRV measures; practical computation notes)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0CE9-8BFA-4B64-7AD1-461CE234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70C78-4646-2B69-9E89-745E3317E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29935-F7E4-3DBD-4314-CED3446F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8D7F-5414-78E1-EC09-89EBD731A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BE4-DFAA-81EC-25D2-0963749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F9898-4962-6D66-0C39-97C6DBD5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0CF3F-EE40-52B7-64BA-D421CA0C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7D80-E837-E1BD-4EDA-3786458A5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2404-613E-94BF-32E1-A192539A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C6078-203F-E866-DEDD-0B793B7C1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05B98-BC60-DD4F-C997-D84274CE7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67CFB-B7C5-A0FE-15BB-5CD8ADF9C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0B147-AB36-6C3A-6936-172CAED6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4576-7DDF-0248-6453-BC920941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662FC-F2A3-36B5-25E6-965FF3B92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8484-2337-1223-2ADF-F53C59D02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4FA5-05CE-4661-B341-9526E7ED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B7434-E824-8B1A-049B-4A243593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BCF2C-DC32-A03B-9921-1C8D3B6D3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0519-3874-CBBF-4176-3FBE928D0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7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https://www.scholarpedia.org/article/Van_der_Pol_oscillator (limit cycle behavior)
- https://archive.physionet.org/tutorials/hrv/ (RR/HRV overview; preprocessing context)
- https://commons.wikimedia.org/wiki/File:VanDerPolOscillator.png (image)
- https://commons.wikimedia.org/wiki/File:SinusRhythmLabels.svg (image)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standards and definitions: Task Force (Circulation, 1996). https://pubmed.ncbi.nlm.nih.gov/8598068/
- Equine HRV measurement considerations (artifacts, 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1048-CFE9-5DFB-DFB6-F17CA678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676C4-B9B2-6B0B-7AEF-5B7EC9699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67639-0BEF-90C5-4F3F-3466D51AF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BD340-1D7F-45B1-E450-F2553C1D4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94E3-A401-8E52-ACC2-C0A500D4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97060-D1FB-A2E0-C616-75D4BC7C9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70DFE-D2C2-546C-5C7B-8CA8B02D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EA8C-25EE-68F3-A36A-8399B909B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C653-18FD-11A6-B5A2-0B91E314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AAF75-4C28-9DEC-0145-1686F7AAF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372C-6CE4-B697-7DB9-45A1582EF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F9E4-3188-27AA-A5B6-A3D3E0F90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4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C5C-11AB-E04B-D3DD-6479E9EA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0F17D-E7B8-B670-8E10-4E35BF076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15A8D-535B-916C-6A79-DBABF6109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6FB0-037B-314C-F17B-F84B4FC8C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7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1B90-B129-D98B-5CC5-419B2BDB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F62F7-7913-B10B-98E9-7F137E87E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0F4B1-2919-5A30-8B30-C48BA158C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60C5-58FC-432C-D5DB-C111C53E2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6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092D-FAD1-8AF8-448D-AD62D26C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3E429-B202-0DFA-3D45-D58D02E13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6C603-3BA2-AB25-5C16-F4A2499EF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F112-B330-74E9-4C4B-4F2BCFE2C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5851F-6A44-4F22-92E9-B60F3C38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1D449-732D-C8BF-3D55-47E2431B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7BEC8-69A1-8DB4-8396-7931C6E3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0CD0B-4CD6-277F-22F2-0E692BAA3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3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quiphysics/education/tree/main/labs/horse_heart_Vd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drive/folders/1C8C6YqzpEVCts-inkqRmkxJYjD3-ahws?usp=driv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aillyveterinaires.com/lelectrocardiogramme-chez-le-cheva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nterest.com/pellav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1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551680"/>
            <a:ext cx="12191695" cy="2306320"/>
          </a:xfrm>
          <a:prstGeom prst="rect">
            <a:avLst/>
          </a:prstGeom>
          <a:solidFill>
            <a:srgbClr val="132B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1520" y="1808480"/>
            <a:ext cx="10607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Horse Heartbeats: ECG, HRV, and a Van der Pol Model of Rhythm</a:t>
            </a:r>
          </a:p>
        </p:txBody>
      </p:sp>
      <p:sp>
        <p:nvSpPr>
          <p:cNvPr id="7" name="Shape 5"/>
          <p:cNvSpPr/>
          <p:nvPr/>
        </p:nvSpPr>
        <p:spPr>
          <a:xfrm>
            <a:off x="777240" y="4937760"/>
            <a:ext cx="10607040" cy="1508760"/>
          </a:xfrm>
          <a:prstGeom prst="roundRect">
            <a:avLst/>
          </a:prstGeom>
          <a:solidFill>
            <a:srgbClr val="1B3557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051560" y="5572760"/>
            <a:ext cx="9738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you’ll learn: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Identify R-peaks in a Polar Equine ECG and recognize motion artifact.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HR from RR/NN intervals and quantify HRV with SDNN and RMSSD.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See how noise and missed/extra beats can distort HRV—and how to choose clean segments.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Use a Van der Pol oscillator to model rhythmic beats and explore how parameters create variability.</a:t>
            </a:r>
          </a:p>
        </p:txBody>
      </p:sp>
      <p:sp>
        <p:nvSpPr>
          <p:cNvPr id="9" name="Text 7"/>
          <p:cNvSpPr/>
          <p:nvPr/>
        </p:nvSpPr>
        <p:spPr>
          <a:xfrm>
            <a:off x="1051560" y="58064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39E4-ED54-9897-35DA-2E57D69B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F67A17-7C17-BAD1-AE21-86D548C02311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C39F5FD-964F-9829-74BD-8020020ACB7D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3223405-B319-FDA4-1C6C-378E51D572C2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CD60658-C59A-FD51-4112-FDAE4C6C3C0F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8B6354A-5BC7-70D5-BDBE-6713B6B164F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CA7F3C4-E964-AB86-BFCC-ABE5282FFD15}"/>
              </a:ext>
            </a:extLst>
          </p:cNvPr>
          <p:cNvSpPr/>
          <p:nvPr/>
        </p:nvSpPr>
        <p:spPr>
          <a:xfrm>
            <a:off x="10698480" y="6638544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Slide 2</a:t>
            </a:r>
            <a:endParaRPr lang="en-US" sz="11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7D68BA9-5206-1060-D108-72E87C91AF83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70C88-56A8-A5AF-3D3B-8E470E9E54D5}"/>
              </a:ext>
            </a:extLst>
          </p:cNvPr>
          <p:cNvSpPr txBox="1"/>
          <p:nvPr/>
        </p:nvSpPr>
        <p:spPr>
          <a:xfrm>
            <a:off x="6426200" y="1802676"/>
            <a:ext cx="4988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The Van der Pol (</a:t>
            </a:r>
            <a:r>
              <a:rPr lang="en-US" sz="2000" b="0" i="0" dirty="0" err="1">
                <a:effectLst/>
                <a:latin typeface="system-ui"/>
              </a:rPr>
              <a:t>VdP</a:t>
            </a:r>
            <a:r>
              <a:rPr lang="en-US" sz="2000" b="0" i="0" dirty="0">
                <a:effectLst/>
                <a:latin typeface="system-ui"/>
              </a:rPr>
              <a:t>) model describes a nonlinear oscillator originally proposed to model self-sustaining electrical circuits.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In biological systems, it is often used as a simplified model of the heartbeat or other rhythmic physiological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VdP</a:t>
            </a:r>
            <a:r>
              <a:rPr lang="en-US" sz="2000" dirty="0"/>
              <a:t> oscillator is a </a:t>
            </a:r>
            <a:r>
              <a:rPr lang="en-US" sz="2000" i="1" dirty="0"/>
              <a:t>minimal</a:t>
            </a:r>
            <a:r>
              <a:rPr lang="en-US" sz="2000" dirty="0"/>
              <a:t> mathematical way to capture the most essential feature of the heartbeat: a self-sustained, repeating rhythm.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core idea: a stable “limit cycle” = a repeating heartbeat.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/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="0" dirty="0">
                    <a:effectLst/>
                    <a:latin typeface="system-ui"/>
                  </a:rPr>
                  <a:t>(</a:t>
                </a: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0" dirty="0">
                    <a:effectLst/>
                    <a:latin typeface="system-ui"/>
                  </a:rPr>
                  <a:t>) </a:t>
                </a:r>
                <a:r>
                  <a:rPr lang="en-US" sz="2000" b="0" i="0" dirty="0">
                    <a:effectLst/>
                    <a:latin typeface="system-ui"/>
                  </a:rPr>
                  <a:t>represents </a:t>
                </a:r>
                <a:r>
                  <a:rPr lang="en-US" sz="2000" dirty="0">
                    <a:latin typeface="system-ui"/>
                  </a:rPr>
                  <a:t>the</a:t>
                </a:r>
                <a:r>
                  <a:rPr lang="en-US" sz="2000" b="0" i="0" dirty="0">
                    <a:effectLst/>
                    <a:latin typeface="system-ui"/>
                  </a:rPr>
                  <a:t> membrane voltage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can also be taken as a proxy for ventricular pressure</a:t>
                </a:r>
                <a:endParaRPr lang="en-US" sz="2000" i="0" dirty="0">
                  <a:effectLst/>
                  <a:latin typeface="system-u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dirty="0">
                    <a:latin typeface="system-ui"/>
                  </a:rPr>
                  <a:t>(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>
                    <a:latin typeface="system-ui"/>
                  </a:rPr>
                  <a:t>)</a:t>
                </a:r>
                <a:r>
                  <a:rPr lang="en-US" sz="2000" i="1" dirty="0">
                    <a:latin typeface="system-ui"/>
                  </a:rPr>
                  <a:t> </a:t>
                </a:r>
                <a:r>
                  <a:rPr lang="en-US" sz="2000" dirty="0">
                    <a:latin typeface="system-ui"/>
                  </a:rPr>
                  <a:t>represents</a:t>
                </a:r>
                <a:r>
                  <a:rPr lang="en-US" sz="2000" b="0" i="0" dirty="0">
                    <a:effectLst/>
                    <a:latin typeface="system-ui"/>
                  </a:rPr>
                  <a:t> its rate of change.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Symbol" panose="05050102010706020507" pitchFamily="18" charset="2"/>
                  </a:rPr>
                  <a:t>m</a:t>
                </a:r>
                <a:r>
                  <a:rPr lang="en-US" sz="2000" dirty="0">
                    <a:latin typeface="system-ui"/>
                  </a:rPr>
                  <a:t> is a parameter that</a:t>
                </a:r>
                <a:r>
                  <a:rPr lang="en-US" sz="2000" b="0" i="0" dirty="0">
                    <a:effectLst/>
                    <a:latin typeface="system-ui"/>
                  </a:rPr>
                  <a:t> controls the relaxation of the oscillation.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blipFill>
                <a:blip r:embed="rId3"/>
                <a:stretch>
                  <a:fillRect l="-1243" t="-2201" r="-2486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/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b="0" dirty="0">
                    <a:solidFill>
                      <a:srgbClr val="0070C0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blipFill>
                <a:blip r:embed="rId4"/>
                <a:stretch>
                  <a:fillRect l="-162" t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2">
            <a:extLst>
              <a:ext uri="{FF2B5EF4-FFF2-40B4-BE49-F238E27FC236}">
                <a16:creationId xmlns:a16="http://schemas.microsoft.com/office/drawing/2014/main" id="{277B8422-4356-1BB0-1FC3-DBBB122698D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1332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268-29A0-54A4-1021-929479F1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19180C1-A3C8-66BF-78F5-AE76B77CB037}"/>
              </a:ext>
            </a:extLst>
          </p:cNvPr>
          <p:cNvSpPr/>
          <p:nvPr/>
        </p:nvSpPr>
        <p:spPr>
          <a:xfrm>
            <a:off x="726440" y="1044446"/>
            <a:ext cx="514604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12F0EA06-BBC3-8892-481C-0CA79A022C7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8E5B2F7-DD5C-C7C8-08A0-5CAF6C54DBE6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66104D-1150-333A-FEBA-A1EE99EBE68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5B1EE2A-3A09-7AFE-15E1-F435FB84ED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3825885-68F9-EEFF-8AE4-FD3E7FC463F4}"/>
              </a:ext>
            </a:extLst>
          </p:cNvPr>
          <p:cNvSpPr/>
          <p:nvPr/>
        </p:nvSpPr>
        <p:spPr>
          <a:xfrm>
            <a:off x="6243320" y="1044446"/>
            <a:ext cx="535432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/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𝜇 &gt; 0, the system has a stable limit cycle: trajectories converge to the same closed loop regardless of initial conditions.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Physiologically, it’s analogous to the heart’s robust periodic rhythm.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moderately large, the waveform becomes a relaxation oscillation: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Slow phase + fast jump + slow phase + fast jump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maps naturally onto heart-cycle asymmetry: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Diastole (filling) is typically the longer, slower part of the cycle.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Systole (ejection/contraction) is shorter and faster.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blipFill>
                <a:blip r:embed="rId3"/>
                <a:stretch>
                  <a:fillRect l="-733" t="-1078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>
            <a:extLst>
              <a:ext uri="{FF2B5EF4-FFF2-40B4-BE49-F238E27FC236}">
                <a16:creationId xmlns:a16="http://schemas.microsoft.com/office/drawing/2014/main" id="{D7677BE7-E8CE-09BD-B71F-CDAFB932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204330"/>
            <a:ext cx="4221480" cy="30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0995EF-3892-0E98-C9FF-219BF8E6C41D}"/>
              </a:ext>
            </a:extLst>
          </p:cNvPr>
          <p:cNvSpPr txBox="1"/>
          <p:nvPr/>
        </p:nvSpPr>
        <p:spPr>
          <a:xfrm>
            <a:off x="4089400" y="633273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https://latexdraw.com/phase-portrait-of-van-der-pol-oscillator/</a:t>
            </a:r>
          </a:p>
        </p:txBody>
      </p:sp>
      <p:pic>
        <p:nvPicPr>
          <p:cNvPr id="5125" name="Picture 5" descr="Oscillations of Van der Pol oscillator">
            <a:extLst>
              <a:ext uri="{FF2B5EF4-FFF2-40B4-BE49-F238E27FC236}">
                <a16:creationId xmlns:a16="http://schemas.microsoft.com/office/drawing/2014/main" id="{9D132954-E28C-43EE-92B9-993BE7BA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95" y="4291557"/>
            <a:ext cx="3148965" cy="17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E01A6E74-43C9-C6AB-1FEC-85909F58A45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566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B291-CC6E-8067-FAC6-38BAAF7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rt Rate Variability (HRV) ">
            <a:extLst>
              <a:ext uri="{FF2B5EF4-FFF2-40B4-BE49-F238E27FC236}">
                <a16:creationId xmlns:a16="http://schemas.microsoft.com/office/drawing/2014/main" id="{283DD3D6-23EF-CFA0-9720-941113F7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78" y="756258"/>
            <a:ext cx="6707342" cy="31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1ADCB17-4D44-69D4-517D-FDC08BF1F9E3}"/>
              </a:ext>
            </a:extLst>
          </p:cNvPr>
          <p:cNvSpPr/>
          <p:nvPr/>
        </p:nvSpPr>
        <p:spPr>
          <a:xfrm>
            <a:off x="1285240" y="3696449"/>
            <a:ext cx="9088120" cy="274092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524B31-4165-DDBB-647B-43A5DA791A1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7B85652-B00E-BDC9-8F38-5607396228A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062E073-DFCA-CAD4-FC0B-197D60E78B0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DAD4-7742-C13F-6D05-FC4EAE9BA2F0}"/>
              </a:ext>
            </a:extLst>
          </p:cNvPr>
          <p:cNvSpPr txBox="1">
            <a:spLocks/>
          </p:cNvSpPr>
          <p:nvPr/>
        </p:nvSpPr>
        <p:spPr>
          <a:xfrm>
            <a:off x="1885950" y="4025598"/>
            <a:ext cx="7886699" cy="1943414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HRV Tell Us?</a:t>
            </a:r>
            <a:endParaRPr lang="en-US" sz="2400" dirty="0"/>
          </a:p>
          <a:p>
            <a:endParaRPr lang="en-US" sz="1100" dirty="0"/>
          </a:p>
          <a:p>
            <a:r>
              <a:rPr lang="en-US" sz="1800" dirty="0"/>
              <a:t>Higher HRV is associated with lower stress levels in humans and other animals. </a:t>
            </a:r>
          </a:p>
          <a:p>
            <a:r>
              <a:rPr lang="en-US" sz="1800" dirty="0"/>
              <a:t>Heartbeat coupling and synchronized HRV between humans and horses. </a:t>
            </a:r>
          </a:p>
          <a:p>
            <a:r>
              <a:rPr lang="en-US" sz="1800" dirty="0"/>
              <a:t>HRV synchronization flows both ways—from human to horse and from horse to human. 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7A3335D-1705-54C1-FB63-3B3FE9A4824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F7820-3CB3-0E53-F88D-40D3FACCE38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FBEEF-2ABD-5BD8-416A-160A47326749}"/>
              </a:ext>
            </a:extLst>
          </p:cNvPr>
          <p:cNvSpPr txBox="1"/>
          <p:nvPr/>
        </p:nvSpPr>
        <p:spPr>
          <a:xfrm>
            <a:off x="5158524" y="6120310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https://www.tres.in/health-insight/heart-rate-variability-does-it-matter/</a:t>
            </a:r>
          </a:p>
        </p:txBody>
      </p:sp>
    </p:spTree>
    <p:extLst>
      <p:ext uri="{BB962C8B-B14F-4D97-AF65-F5344CB8AC3E}">
        <p14:creationId xmlns:p14="http://schemas.microsoft.com/office/powerpoint/2010/main" val="401790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4EEC-F227-480A-FDE7-44D7AAC9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9B921CCB-2D36-78B1-AB4A-1E5071C27086}"/>
              </a:ext>
            </a:extLst>
          </p:cNvPr>
          <p:cNvSpPr/>
          <p:nvPr/>
        </p:nvSpPr>
        <p:spPr>
          <a:xfrm>
            <a:off x="685800" y="914400"/>
            <a:ext cx="11503152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337430C-6F8B-B43B-54B7-1421D06CA53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02BEB9-5615-B47F-95B6-44DC03A65BBA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14A68E4-F65B-87C6-2099-09DF672E940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DAC74-92E1-F9E0-E64D-8291CDC2E338}"/>
              </a:ext>
            </a:extLst>
          </p:cNvPr>
          <p:cNvSpPr txBox="1"/>
          <p:nvPr/>
        </p:nvSpPr>
        <p:spPr>
          <a:xfrm>
            <a:off x="1264920" y="1447711"/>
            <a:ext cx="95656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2060"/>
                </a:solidFill>
              </a:rPr>
              <a:t>What is HRV?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 measure of variation in time between consecutive heartbeats (the Inter-Beat Interval, or IBI). It is </a:t>
            </a:r>
            <a:r>
              <a:rPr lang="en-US" sz="2000" i="1" dirty="0">
                <a:solidFill>
                  <a:schemeClr val="dk1"/>
                </a:solidFill>
              </a:rPr>
              <a:t>not</a:t>
            </a:r>
            <a:r>
              <a:rPr lang="en-US" sz="2000" dirty="0">
                <a:solidFill>
                  <a:schemeClr val="dk1"/>
                </a:solidFill>
              </a:rPr>
              <a:t> the same as heart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it Tell Us?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HRV reflects the balance between the sympathetic (stress, "fight-or-flight") and parasympathetic (calm, "rest-and-digest") branches of the autonomic nervous system.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It is a key, non-invasive metric for assessing physiological stress and animal welfare.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b="1" dirty="0">
                <a:solidFill>
                  <a:srgbClr val="0070C0"/>
                </a:solidFill>
              </a:rPr>
              <a:t>A reduction in HRV is often associated with a stress response.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6CC3AD2-5C2C-5E1F-6CAF-16902E71A5E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57A60F-7730-96D7-CCB0-B03E3F9C863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971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measure HR + HRV?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04088" y="1276096"/>
            <a:ext cx="10972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 tells us fast or hard the heart is working. HRV helps interpret how the body is responding.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58368" y="2159000"/>
            <a:ext cx="5669280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7" name="Shape 5"/>
          <p:cNvSpPr/>
          <p:nvPr/>
        </p:nvSpPr>
        <p:spPr>
          <a:xfrm>
            <a:off x="6510528" y="2159000"/>
            <a:ext cx="4965192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8" name="Text 6"/>
          <p:cNvSpPr/>
          <p:nvPr/>
        </p:nvSpPr>
        <p:spPr>
          <a:xfrm>
            <a:off x="932688" y="23876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(HR)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32688" y="3438144"/>
            <a:ext cx="52578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Increases with workload: speed + effort + terrain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Fitness shows up as lower HR for same work 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Recovery HR: how quickly a horse returns toward baseline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784848" y="2387600"/>
            <a:ext cx="4663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6D3FA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Variability (HRV)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6752844" y="3128264"/>
            <a:ext cx="448056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Beat‑to‑beat timing variation (R‑R intervals)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/>
              <a:t>Higher HRV is associated with lower stress levels </a:t>
            </a:r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useful when measured in rest and recovery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A275616-7CED-12F7-A14B-EB27C502162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12BCD6D-0514-DABD-2072-41F91734A08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HRV metrics (and what they mean)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85800" y="1488043"/>
            <a:ext cx="10433462" cy="530352"/>
          </a:xfrm>
          <a:prstGeom prst="rect">
            <a:avLst/>
          </a:prstGeom>
          <a:solidFill>
            <a:srgbClr val="F3F5F7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68680" y="1597771"/>
            <a:ext cx="1824611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2880360" y="1597771"/>
            <a:ext cx="54738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Layman description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514705" y="1597771"/>
            <a:ext cx="336981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use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685800" y="210069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68681" y="226528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RMSSD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2880361" y="221041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Root Mean Square of Successive Differences: </a:t>
            </a: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much one beat interval changes compared with the next.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14704" y="221041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It’s relatively robust for short recordings and is commonly used in daily readiness/recovery tracking.</a:t>
            </a:r>
          </a:p>
        </p:txBody>
      </p:sp>
      <p:sp>
        <p:nvSpPr>
          <p:cNvPr id="14" name="Shape 12"/>
          <p:cNvSpPr/>
          <p:nvPr/>
        </p:nvSpPr>
        <p:spPr>
          <a:xfrm>
            <a:off x="685800" y="306081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68681" y="322540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SDNN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2880361" y="317053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Standard Deviation of NN intervals: Overall variability across the whole segment you’re analyzing</a:t>
            </a:r>
          </a:p>
        </p:txBody>
      </p:sp>
      <p:sp>
        <p:nvSpPr>
          <p:cNvPr id="17" name="Text 15"/>
          <p:cNvSpPr/>
          <p:nvPr/>
        </p:nvSpPr>
        <p:spPr>
          <a:xfrm>
            <a:off x="7514704" y="317053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Longer resting windows; not ideal in noisy exercise data.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5800" y="4020930"/>
            <a:ext cx="10433462" cy="620043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68681" y="418552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Mean HR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2880361" y="413065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Average heart rate for a segment.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14704" y="413065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Workload + recovery speed.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85800" y="6188113"/>
            <a:ext cx="11503152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Important: HRV metrics are sensitive to artifacts (missed/extra beats) — clean data matters.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-712521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0">
            <a:extLst>
              <a:ext uri="{FF2B5EF4-FFF2-40B4-BE49-F238E27FC236}">
                <a16:creationId xmlns:a16="http://schemas.microsoft.com/office/drawing/2014/main" id="{358E572B-5F7E-F9CD-43F6-6B5AD145B431}"/>
              </a:ext>
            </a:extLst>
          </p:cNvPr>
          <p:cNvSpPr/>
          <p:nvPr/>
        </p:nvSpPr>
        <p:spPr>
          <a:xfrm>
            <a:off x="685800" y="4646053"/>
            <a:ext cx="10433462" cy="866419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C103A8E0-F1E0-8C5D-3159-FEAF25B046F7}"/>
              </a:ext>
            </a:extLst>
          </p:cNvPr>
          <p:cNvSpPr/>
          <p:nvPr/>
        </p:nvSpPr>
        <p:spPr>
          <a:xfrm>
            <a:off x="868681" y="4805229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intervals</a:t>
            </a:r>
            <a:endParaRPr lang="en-US" sz="180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1A1FABC2-0C65-F916-98E1-BE05525D0070}"/>
              </a:ext>
            </a:extLst>
          </p:cNvPr>
          <p:cNvSpPr/>
          <p:nvPr/>
        </p:nvSpPr>
        <p:spPr>
          <a:xfrm>
            <a:off x="2880360" y="4797663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time gaps between consecutive normal heartbeats.</a:t>
            </a:r>
            <a:endParaRPr lang="en-US" sz="15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348D59B6-2CBE-2C4A-2AA0-12A6576E750C}"/>
              </a:ext>
            </a:extLst>
          </p:cNvPr>
          <p:cNvSpPr/>
          <p:nvPr/>
        </p:nvSpPr>
        <p:spPr>
          <a:xfrm>
            <a:off x="7514704" y="4674502"/>
            <a:ext cx="3524135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/>
              <a:t>Best to use because the beats are coming from the heart’s normal rhythm, not a premature beat or an artifact.</a:t>
            </a: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47BB37F6-6BC6-EFCC-77AA-DB2C3A104706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9397E5FB-BD3E-1F24-BD3B-4418228611D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From ECG to heart rate: R-peaks and RR intervals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822960" y="1828800"/>
            <a:ext cx="3200400" cy="1005840"/>
          </a:xfrm>
          <a:prstGeom prst="roundRect">
            <a:avLst/>
          </a:prstGeom>
          <a:solidFill>
            <a:srgbClr val="E5F6FF"/>
          </a:solidFill>
          <a:ln w="25400">
            <a:solidFill>
              <a:srgbClr val="1D4ED8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ECG signal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voltage vs time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4572000" y="1828800"/>
            <a:ext cx="3200400" cy="1005840"/>
          </a:xfrm>
          <a:prstGeom prst="roundRect">
            <a:avLst/>
          </a:prstGeom>
          <a:solidFill>
            <a:srgbClr val="ECFDF5"/>
          </a:solidFill>
          <a:ln w="25400">
            <a:solidFill>
              <a:srgbClr val="0F766E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75488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R-peak times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5488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t₀, t₁, t₂, …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8321040" y="1828800"/>
            <a:ext cx="3200400" cy="1005840"/>
          </a:xfrm>
          <a:prstGeom prst="roundRect">
            <a:avLst/>
          </a:prstGeom>
          <a:solidFill>
            <a:srgbClr val="FEF2F2"/>
          </a:solidFill>
          <a:ln w="25400">
            <a:solidFill>
              <a:srgbClr val="DC2626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50392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50392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RRₙ = tₙ − tₙ₋₁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402336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77240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05840" y="3474720"/>
            <a:ext cx="10149840" cy="219456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520" y="3767328"/>
            <a:ext cx="4180840" cy="59436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17320" y="4434840"/>
            <a:ext cx="95554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RR intervals vary from beat to beat, the *instantaneous* heart rate varies too.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That variation is the raw material for HRV.</a:t>
            </a:r>
            <a:endParaRPr lang="en-US" sz="20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40E2A95-67A0-B6C0-F25C-8F5F925BAC37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Calculating SDNN and RMSSD (time-domain HRV)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669280" cy="534924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23444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Inputs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1572768"/>
            <a:ext cx="530352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Use NN (normal-to-normal) intervals: RR₁, RR₂, …, RRₙ (after removing artifacts/ectopic beats).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Units are often ms.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005840" y="233172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Formulas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5840" y="4757071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Step-by-step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12"/>
              <p:cNvSpPr/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r>
                  <a:rPr lang="en-US" sz="1350" dirty="0">
                    <a:solidFill>
                      <a:srgbClr val="111827"/>
                    </a:solidFill>
                  </a:rPr>
                  <a:t>1) Compute the mean RR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111827"/>
                    </a:solidFill>
                  </a:rPr>
                  <a:t>)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2) SDNN: take the sample standard deviation of RR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3) Compute successive differences: ΔRRₙ = RRₙ − RRₙ₋₁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4) RMSSD: square ΔRR, average, then take the square root</a:t>
                </a:r>
                <a:endParaRPr lang="en-US" sz="1350" dirty="0"/>
              </a:p>
            </p:txBody>
          </p:sp>
        </mc:Choice>
        <mc:Fallback>
          <p:sp>
            <p:nvSpPr>
              <p:cNvPr id="14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13"/>
          <p:cNvSpPr/>
          <p:nvPr/>
        </p:nvSpPr>
        <p:spPr>
          <a:xfrm>
            <a:off x="6583680" y="1051560"/>
            <a:ext cx="54223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858000" y="123444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Worked example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0" y="1572768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4B5563"/>
                </a:solidFill>
              </a:rPr>
              <a:t>Example NN intervals (ms):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858000" y="1874520"/>
            <a:ext cx="4892040" cy="132588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040880" y="2057400"/>
            <a:ext cx="4526280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n:      1     2     3     4     5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RR:  1000   980  1020   990  1010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ΔRR:       -20    40   -30    20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58000" y="3429000"/>
            <a:ext cx="4892040" cy="297180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6600" y="3611880"/>
            <a:ext cx="4526280" cy="2606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Mean RR = 1000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SDNN: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deviations: 0, −20, 20, −10, 10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sum = 1000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SDNN = √(1000/4) = 15.8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RMSSD: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of ΔRR: 400, 1600, 900, 400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sum = 3300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RMSSD = √(3300/4) = 28.7 ms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/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+mj-lt"/>
                        </a:rPr>
                        <m:t>SDNN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/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RMSSD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2">
            <a:extLst>
              <a:ext uri="{FF2B5EF4-FFF2-40B4-BE49-F238E27FC236}">
                <a16:creationId xmlns:a16="http://schemas.microsoft.com/office/drawing/2014/main" id="{ECF375AA-88A8-77E5-65F8-971E8882385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210D-3B68-D5E7-79E7-F92B2A18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4AA52952-450D-D5DE-2FA4-65DFC1EE4464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4703449-4B66-8071-ADBC-614F15D6C6F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8BDBC6-656D-DD6C-1AF1-8E30FC4CDADC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Modified 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3E1C13B-F071-0EDE-9B07-6385891C5AB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7FBFDF3A-AE37-BB0E-A175-24DD4874CCE6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F1ED-961D-AE15-0F63-EA31AF2F413C}"/>
              </a:ext>
            </a:extLst>
          </p:cNvPr>
          <p:cNvSpPr txBox="1"/>
          <p:nvPr/>
        </p:nvSpPr>
        <p:spPr>
          <a:xfrm>
            <a:off x="6426200" y="1928396"/>
            <a:ext cx="4988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VdP</a:t>
            </a:r>
            <a:r>
              <a:rPr lang="en-US" dirty="0"/>
              <a:t> model is deterministic, and HRV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model HRV, we will modify the constant restoring term, −𝑋, with a time-varying restoring strength, −𝜔(𝑡)𝑋.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makes the system non-autonomous, so the oscillator’s cycle timing can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define the time-dependent parameter as a sinusoidal modulation: </a:t>
            </a:r>
            <a:r>
              <a:rPr lang="el-GR" i="1" dirty="0"/>
              <a:t>ω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i="1" dirty="0"/>
              <a:t>ω</a:t>
            </a:r>
            <a:r>
              <a:rPr lang="el-GR" baseline="-25000" dirty="0"/>
              <a:t>0</a:t>
            </a:r>
            <a:r>
              <a:rPr lang="el-GR" dirty="0"/>
              <a:t>​+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sin(2</a:t>
            </a:r>
            <a:r>
              <a:rPr lang="el-GR" dirty="0"/>
              <a:t>π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/>
              <a:t>the oscillator beats at a steady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&gt;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en-US" dirty="0"/>
              <a:t>, the instantaneous frequency oscillates, which fluctuates the heart rate.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147D-E31F-721C-F52B-8A6632735080}"/>
              </a:ext>
            </a:extLst>
          </p:cNvPr>
          <p:cNvSpPr txBox="1"/>
          <p:nvPr/>
        </p:nvSpPr>
        <p:spPr>
          <a:xfrm>
            <a:off x="1095414" y="3873097"/>
            <a:ext cx="45907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Symbol" panose="05050102010706020507" pitchFamily="18" charset="2"/>
              </a:rPr>
              <a:t>w</a:t>
            </a:r>
            <a:r>
              <a:rPr lang="en-US" sz="2000" i="1" baseline="-25000" dirty="0">
                <a:latin typeface="Symbol" panose="05050102010706020507" pitchFamily="18" charset="2"/>
              </a:rPr>
              <a:t>0</a:t>
            </a:r>
            <a:r>
              <a:rPr lang="en-US" sz="2000" dirty="0"/>
              <a:t>  controls the baseline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/>
              <a:t> is the amplitude of frequency modulation (which controls HRV strength)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is the modulation frequency, which sets the timescale of variability.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/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234DAB65-A0D4-1C4C-3FA4-61075F1945C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5122B1-7836-C5F9-0A07-B82063F3411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439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AA9A-67CA-CDA2-F5B7-A7EDFC767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0A53652-F493-5D12-E10A-4A0FF33CA25C}"/>
              </a:ext>
            </a:extLst>
          </p:cNvPr>
          <p:cNvSpPr/>
          <p:nvPr/>
        </p:nvSpPr>
        <p:spPr>
          <a:xfrm>
            <a:off x="6976753" y="1468263"/>
            <a:ext cx="4779818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19D002A-E56C-6AFE-6010-C03CB5921130}"/>
              </a:ext>
            </a:extLst>
          </p:cNvPr>
          <p:cNvSpPr/>
          <p:nvPr/>
        </p:nvSpPr>
        <p:spPr>
          <a:xfrm>
            <a:off x="876300" y="1475861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77229A3-D945-CDE1-BBDB-99DA0ACE2CB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FA0138-BA18-7CE0-F3F4-8958EA938B3D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do we measure HR and HRV?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756BFD8-CE39-9F00-5BC3-2E083E6582E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2BD04FC-3915-16FB-EA2B-150ED07DC7AB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8F7D40-E0CC-09D6-EEE0-46C8D755B3D4}"/>
              </a:ext>
            </a:extLst>
          </p:cNvPr>
          <p:cNvSpPr txBox="1">
            <a:spLocks/>
          </p:cNvSpPr>
          <p:nvPr/>
        </p:nvSpPr>
        <p:spPr>
          <a:xfrm>
            <a:off x="1406310" y="1869522"/>
            <a:ext cx="4555490" cy="3576156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2600" b="1" dirty="0">
                <a:solidFill>
                  <a:srgbClr val="002060"/>
                </a:solidFill>
              </a:rPr>
              <a:t>The Polar V800 </a:t>
            </a:r>
            <a:r>
              <a:rPr lang="en-US" sz="2600" dirty="0">
                <a:solidFill>
                  <a:schemeClr val="dk1"/>
                </a:solidFill>
              </a:rPr>
              <a:t>heart rate monitor is a system validated for collecting accurate Inter-Beat Interval (IBI) data in horses.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7030A0"/>
                </a:solidFill>
              </a:rPr>
              <a:t>How it Works: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An electrode belt is placed around the horse's girth, near the elbow, to capture the heart's electrical signals.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It records beat-to-beat (R-R interval) data, which is essential for both heart rate and HRV analysis.</a:t>
            </a:r>
          </a:p>
        </p:txBody>
      </p:sp>
      <p:pic>
        <p:nvPicPr>
          <p:cNvPr id="8" name="Google Shape;139;p25">
            <a:extLst>
              <a:ext uri="{FF2B5EF4-FFF2-40B4-BE49-F238E27FC236}">
                <a16:creationId xmlns:a16="http://schemas.microsoft.com/office/drawing/2014/main" id="{4E1B25BC-BB4E-19D2-EF2F-644D0466FA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477" y="1742393"/>
            <a:ext cx="3834245" cy="38304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1BB09B4-9B28-42AD-3B07-4248721268C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756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712B-97F0-3C63-50E0-145866D4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D3C8E8A-CA98-3E26-435D-56EF078F9B3F}"/>
              </a:ext>
            </a:extLst>
          </p:cNvPr>
          <p:cNvSpPr/>
          <p:nvPr/>
        </p:nvSpPr>
        <p:spPr>
          <a:xfrm>
            <a:off x="6187442" y="1315720"/>
            <a:ext cx="5064758" cy="4683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542A908-AECB-5A86-A7E7-0AC53B0A532C}"/>
              </a:ext>
            </a:extLst>
          </p:cNvPr>
          <p:cNvSpPr/>
          <p:nvPr/>
        </p:nvSpPr>
        <p:spPr>
          <a:xfrm>
            <a:off x="665480" y="1236472"/>
            <a:ext cx="4973320" cy="476300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2DD4689-D049-958B-91C1-DBCF7BB4775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9BA658-1684-C027-7F2B-1125E6F01DF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mammalian heart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B5DA85B-6D92-F6F8-41FD-553AA54DF541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EA8061-2C73-D10F-35A5-01DF8229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2" y="1688976"/>
            <a:ext cx="3945255" cy="40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807A0-2354-A408-97AA-64383F7888CD}"/>
              </a:ext>
            </a:extLst>
          </p:cNvPr>
          <p:cNvSpPr txBox="1"/>
          <p:nvPr/>
        </p:nvSpPr>
        <p:spPr>
          <a:xfrm>
            <a:off x="6465571" y="1771316"/>
            <a:ext cx="45084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mammalian heart is a four-chambered pump with four main valves: the tricuspid, pulmonary, mitral, and aortic valves.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chambers are the right and left atria and the right and left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atria receive blood returning to the heart and help fill the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right ventricle pumps blood to the lungs.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left ventricle pumps blood to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heartbeat is initiated by the heart’s electrical pacemaker—usually the sinoatrial (SA) node.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581A8B4C-C3C3-CA5A-F2BE-10D5796DD62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0D8985A-712E-20DC-95CF-9120E5493A1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56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2DC6-D085-D4B5-8354-00C15CB1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5F4BDEE7-7964-617C-32FF-9776A5AC26C8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93547F9-01B3-E4CA-6C4A-167FB9AAF55B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D6F46EF-5A7B-BF21-2390-9D726B941560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10EFA3-ACC3-4C40-F153-27C335B7DAA2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4A7F7AF-6D63-79A4-4D44-A2C9146BAC3F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09D72E-DC97-F754-2883-D00FDED622C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EBE18-FB4E-4EF8-4312-DDC34BCA856C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E15C354-C395-CF33-D2CB-694701056637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D795346-7D19-7D02-3ACE-AD876E790BA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3B9137C-0FE9-3E71-5D71-9D062AC2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B3BB4D-8FDE-8AE8-E8D5-AA2F7C73AB98}"/>
              </a:ext>
            </a:extLst>
          </p:cNvPr>
          <p:cNvSpPr txBox="1"/>
          <p:nvPr/>
        </p:nvSpPr>
        <p:spPr>
          <a:xfrm>
            <a:off x="774253" y="2047881"/>
            <a:ext cx="4625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Polar Equine strap gives an ECG-like waveform where each heartbeat shows up as a sharp R-peak (the big spike).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HR and HRV come from the timing between R-peaks (RR/NN intervals), not from the exact shape of the wave.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may see small baseline wiggles and a fuzzy trace, but the R-peaks stay clear and consistently shaped.</a:t>
            </a:r>
          </a:p>
        </p:txBody>
      </p:sp>
    </p:spTree>
    <p:extLst>
      <p:ext uri="{BB962C8B-B14F-4D97-AF65-F5344CB8AC3E}">
        <p14:creationId xmlns:p14="http://schemas.microsoft.com/office/powerpoint/2010/main" val="109327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92D9-19AF-D8A1-4536-C89DF2F1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81800612-CD10-AD03-30CB-5A763F7C4943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3ADC2D18-4615-314E-2DA5-29C50CEA856A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F53D25-526E-00AF-46AF-320D89DFC868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58DCE81-91EA-02DC-63E6-DB6291AF2E5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33B1C9-32EE-61AA-E2CB-AC3C1688718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C24C0C-21E7-24BB-2755-9443FCCFF48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F64052-3B66-8929-C4EF-2042DB636CD1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D83F859-6864-850E-B34A-69BEA5ADC67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D9F988E-CD36-DEAC-3DBE-0AA5DAB63A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C65DCBB-6235-3EE7-3443-0BCC02AC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9" y="3767835"/>
            <a:ext cx="5069601" cy="19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66FE154-E801-2E8D-FC00-DC2CB379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1C3D7-15CF-3971-AD31-D542A9EE3675}"/>
              </a:ext>
            </a:extLst>
          </p:cNvPr>
          <p:cNvSpPr/>
          <p:nvPr/>
        </p:nvSpPr>
        <p:spPr>
          <a:xfrm>
            <a:off x="7955280" y="3959516"/>
            <a:ext cx="1143000" cy="1559560"/>
          </a:xfrm>
          <a:prstGeom prst="roundRect">
            <a:avLst/>
          </a:prstGeom>
          <a:solidFill>
            <a:srgbClr val="FF99FF">
              <a:alpha val="2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F26F6-0234-236F-3AF9-FC805A13CA75}"/>
              </a:ext>
            </a:extLst>
          </p:cNvPr>
          <p:cNvSpPr txBox="1"/>
          <p:nvPr/>
        </p:nvSpPr>
        <p:spPr>
          <a:xfrm>
            <a:off x="9398239" y="5060216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is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668E3-5BE1-1429-56AC-D9EA7543248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118719" y="5060216"/>
            <a:ext cx="279520" cy="138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ACC62D-02C1-0B40-FA25-1E6A9D9B1F0C}"/>
              </a:ext>
            </a:extLst>
          </p:cNvPr>
          <p:cNvSpPr txBox="1"/>
          <p:nvPr/>
        </p:nvSpPr>
        <p:spPr>
          <a:xfrm>
            <a:off x="774253" y="1854425"/>
            <a:ext cx="4746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waveform can jump, saturate, or wander dramatically; sometimes the true ECG is partially buried.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dominated by electrode contact changes (strap slip, pressure changes, sweat conductivity shifts) →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causes large amplitude spikes and baseline shifts that are not heartbeats.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detection can fail: you may get false R-peaks (too many beats) or missed beats (too few).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can create RR intervals that are unrealistically short/long.</a:t>
            </a:r>
          </a:p>
        </p:txBody>
      </p:sp>
    </p:spTree>
    <p:extLst>
      <p:ext uri="{BB962C8B-B14F-4D97-AF65-F5344CB8AC3E}">
        <p14:creationId xmlns:p14="http://schemas.microsoft.com/office/powerpoint/2010/main" val="349428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F76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Connecting model ↔ data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120640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234440"/>
            <a:ext cx="4617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Van der Pol (model)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1645920"/>
            <a:ext cx="46177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Deterministic equations → a clean limit cycle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μ tunes waveform shape (sinusoid ↔ relaxation)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Phase plane tools: nullclines, vector field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Great for intuition about self-sustained rhythms</a:t>
            </a:r>
            <a:endParaRPr lang="en-US" sz="1400" dirty="0"/>
          </a:p>
        </p:txBody>
      </p:sp>
      <p:pic>
        <p:nvPicPr>
          <p:cNvPr id="10" name="Image 0" descr="/mnt/data/vdp_phase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3386328"/>
            <a:ext cx="3596640" cy="269748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725920" y="1051560"/>
            <a:ext cx="5102352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10400" y="1303020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ECG (data)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954520" y="1645920"/>
            <a:ext cx="46634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Measurements include noise + artifacts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Rhythm can change with gait, arousal, respiration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HRV metrics summarize variability (not a full model)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• Preprocessing decisions matter (filters, peak detection)</a:t>
            </a:r>
            <a:endParaRPr lang="en-US" sz="1400" dirty="0"/>
          </a:p>
        </p:txBody>
      </p:sp>
      <p:pic>
        <p:nvPicPr>
          <p:cNvPr id="14" name="Image 1" descr="/mnt/data/ecg_sinus_rhyth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80" y="3520440"/>
            <a:ext cx="2697480" cy="26974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989320" y="3063240"/>
            <a:ext cx="690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4B5563"/>
                </a:solidFill>
              </a:rPr>
              <a:t>⇄</a:t>
            </a:r>
            <a:endParaRPr lang="en-US" sz="2800" dirty="0"/>
          </a:p>
        </p:txBody>
      </p:sp>
      <p:sp>
        <p:nvSpPr>
          <p:cNvPr id="16" name="Text 12"/>
          <p:cNvSpPr/>
          <p:nvPr/>
        </p:nvSpPr>
        <p:spPr>
          <a:xfrm>
            <a:off x="5870448" y="3520440"/>
            <a:ext cx="809752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4B5563"/>
                </a:solidFill>
              </a:rPr>
              <a:t>Compare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dirty="0">
                <a:solidFill>
                  <a:srgbClr val="4B5563"/>
                </a:solidFill>
              </a:rPr>
              <a:t>patterns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Questions?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38200" y="1227328"/>
            <a:ext cx="10789920" cy="4739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417320" y="2134108"/>
            <a:ext cx="1014984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 err="1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link for Python notebook: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3"/>
              </a:rPr>
              <a:t>https://github.com/equiphysics/education/tree/main/labs/horse_heart_VdP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Google Drive link for data: 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4"/>
              </a:rPr>
              <a:t>https://drive.google.com/drive/folders/1C8C6YqzpEVCts-inkqRmkxJYjD3-ahws?usp=drive_link</a:t>
            </a: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video presentation: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Disclaimer: This content is educational and not a veterinary diagnosis.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79BB583-6636-7E49-AC19-8ACD0B80822C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D73F415-2FA0-27D8-781F-B377808B3BE1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BEAA-B10B-7662-A816-B5A534FA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777C70A5-119F-6498-1FA6-FB89D17CB5E5}"/>
              </a:ext>
            </a:extLst>
          </p:cNvPr>
          <p:cNvSpPr/>
          <p:nvPr/>
        </p:nvSpPr>
        <p:spPr>
          <a:xfrm>
            <a:off x="909320" y="5127752"/>
            <a:ext cx="10708640" cy="1437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F4707B0-3D1E-1EB0-BFD9-419C4439C85E}"/>
              </a:ext>
            </a:extLst>
          </p:cNvPr>
          <p:cNvSpPr/>
          <p:nvPr/>
        </p:nvSpPr>
        <p:spPr>
          <a:xfrm>
            <a:off x="2595880" y="896112"/>
            <a:ext cx="6822440" cy="4048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5C31B86-1FDB-2EA1-2844-4231F1778DA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2B7990-FCB0-20EA-6D42-A701A637F60E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BC7437C-7D50-1217-8540-8377DD27A082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F814611A-A2E2-5199-1413-1AAC1C27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238548"/>
            <a:ext cx="5963743" cy="338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52348-FA74-6696-2E0D-98E0317832D9}"/>
              </a:ext>
            </a:extLst>
          </p:cNvPr>
          <p:cNvSpPr txBox="1"/>
          <p:nvPr/>
        </p:nvSpPr>
        <p:spPr>
          <a:xfrm>
            <a:off x="1325880" y="5245219"/>
            <a:ext cx="995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Electrocardiography (ECG) is a diagnostic tool used to measure the electrical activity of the heart. An ECG machine records the electrical signals from the heart and produces an ECG waveform, which is a graphical representation of the heart’s electrical activity.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0A0B7-50AA-0577-86F8-6B440742CF20}"/>
              </a:ext>
            </a:extLst>
          </p:cNvPr>
          <p:cNvSpPr txBox="1"/>
          <p:nvPr/>
        </p:nvSpPr>
        <p:spPr>
          <a:xfrm>
            <a:off x="4053840" y="46091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E9BB377-9CF3-827F-C859-722BD2E91E3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F2DE56C-EE8F-CF93-A037-7656B75FDB99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870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1897-1901-D48C-36E1-142F0027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17D491EC-C396-0D69-822B-A8969A09D959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B118984-A034-3611-42BB-5A9168C88BCC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432D5881-137F-0AD9-636D-7CC2510917B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EB600A-D107-DFF8-DE50-E0F26B3EBA35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A452548-BFE7-7F3E-A416-620EE5375144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6A42B45C-44D4-9831-DDE9-2BACC6E1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30688-0635-90D4-C08E-0B59AF2F3A36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20952-9CAA-67D5-8D57-853C219FD0D4}"/>
              </a:ext>
            </a:extLst>
          </p:cNvPr>
          <p:cNvSpPr txBox="1"/>
          <p:nvPr/>
        </p:nvSpPr>
        <p:spPr>
          <a:xfrm>
            <a:off x="6638334" y="1878884"/>
            <a:ext cx="4937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P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P wave represents the electrical activity that occurs when the atria contract to pump blood into the ventricle.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QRS complex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QRS complex represents the electrical activity that occurs when the ventricles contract to pump blood out of the heart.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T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T wave represents the electrical activity that occurs when the ventricles are repolarizing (returning to their resting state) after contraction.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U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U wave is a small waveform that sometimes appears after the T wave. Its significance is not well understood. 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848E793-6601-1000-FC43-EE29491AF0B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DD8A500-7CE3-BF80-01E9-5D04B1C4DD1B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0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C72BF-9656-33C7-3E32-ECCF5B8B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1770CA9-76B8-4506-B8F3-97C726429432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B244836-477D-E6A6-22AD-A2CF8FC60748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5B005FF2-873B-5D17-9377-8D26077428A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1F7D7C4-FA74-A48E-4276-B0E483C8198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CABA32-B15D-217E-F026-70EAF168A4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4B22DB0-7026-3B39-7BBC-1656138BC25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88DF0DC-FB57-36DE-97E2-C4CE16245B5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CB5151DC-29EA-7D6E-8C3C-4B04085B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7A97E-8E4E-FF4D-4C9E-8662DCA968E3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7E15B-EC07-EF13-5590-3893BA9ACA0E}"/>
              </a:ext>
            </a:extLst>
          </p:cNvPr>
          <p:cNvSpPr txBox="1"/>
          <p:nvPr/>
        </p:nvSpPr>
        <p:spPr>
          <a:xfrm>
            <a:off x="6638334" y="1878884"/>
            <a:ext cx="493776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Heart rate </a:t>
            </a:r>
            <a:r>
              <a:rPr lang="en-US" sz="2000" dirty="0"/>
              <a:t>– The heart rate can be determined by calculating the number of QRS complexes per minute. A normal human heart rate is between 60 and 100 beats per minute.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Rhythm</a:t>
            </a:r>
            <a:r>
              <a:rPr lang="en-US" sz="2000" dirty="0"/>
              <a:t> – The rhythm of the heartbeat can be determined by analyzing the spacing between each QRS complex.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 </a:t>
            </a:r>
            <a:r>
              <a:rPr lang="en-US" sz="2000" dirty="0"/>
              <a:t>–</a:t>
            </a: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The time gaps between consecutive normal heartbeats.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 </a:t>
            </a:r>
            <a:r>
              <a:rPr lang="en-US" sz="2000" dirty="0"/>
              <a:t>– The time gaps between consecutive R waves.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815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400C-555D-3452-4589-82F13E7F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A44F7177-FC8E-EFA4-6F31-701170CDC400}"/>
              </a:ext>
            </a:extLst>
          </p:cNvPr>
          <p:cNvSpPr/>
          <p:nvPr/>
        </p:nvSpPr>
        <p:spPr>
          <a:xfrm>
            <a:off x="1672045" y="1076379"/>
            <a:ext cx="7746275" cy="523559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7A5D0BE3-D5E6-D215-96DE-9F61FC1F5736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0246D6F-04A0-80F9-C852-1EEF7A17970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F8EB7C0-1A07-2B69-92EB-197F0EAF3B3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69B9CC94-06F8-6E53-6EBA-B860F206A6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1F055D98-54F2-A5A6-B246-89D367BC08FB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EBFCF4-02F0-8999-FC85-B5AE5A6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1" y="1389952"/>
            <a:ext cx="7236822" cy="44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24D1A-4D1A-6055-43FC-401601ACA9D9}"/>
              </a:ext>
            </a:extLst>
          </p:cNvPr>
          <p:cNvSpPr txBox="1"/>
          <p:nvPr/>
        </p:nvSpPr>
        <p:spPr>
          <a:xfrm>
            <a:off x="2221993" y="5917475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solidFill>
                  <a:srgbClr val="333333"/>
                </a:solidFill>
                <a:effectLst/>
                <a:latin typeface="arialt"/>
                <a:hlinkClick r:id="rId4"/>
              </a:rPr>
              <a:t>Characteristic aspect of base-apex ECG in horses (Colin, 2005)</a:t>
            </a:r>
            <a:endParaRPr lang="en-US" sz="1200" dirty="0">
              <a:latin typeface="arialt"/>
            </a:endParaRPr>
          </a:p>
        </p:txBody>
      </p:sp>
    </p:spTree>
    <p:extLst>
      <p:ext uri="{BB962C8B-B14F-4D97-AF65-F5344CB8AC3E}">
        <p14:creationId xmlns:p14="http://schemas.microsoft.com/office/powerpoint/2010/main" val="9635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E4071-CAB6-661F-9FC5-917DC264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">
            <a:extLst>
              <a:ext uri="{FF2B5EF4-FFF2-40B4-BE49-F238E27FC236}">
                <a16:creationId xmlns:a16="http://schemas.microsoft.com/office/drawing/2014/main" id="{63EE35BC-1D67-B955-EC95-1A54B579FE51}"/>
              </a:ext>
            </a:extLst>
          </p:cNvPr>
          <p:cNvSpPr/>
          <p:nvPr/>
        </p:nvSpPr>
        <p:spPr>
          <a:xfrm>
            <a:off x="2788920" y="914400"/>
            <a:ext cx="6629400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6B74606B-14A3-4EAB-5BDF-A8F8309CC0D8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4FB5DE-A1C2-7AD8-924F-A4852BB619A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normal for a horse?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31C56C4-743B-8D4E-4822-F1CE68CDECE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D671EBB-3DBD-1D3F-DA8C-62816D192E3E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92646A8-1534-0E5D-2272-4775B65F3DE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570BD-789E-9F0A-CA88-71F3003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82" y="1132263"/>
            <a:ext cx="5050673" cy="50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152A5-5E66-597E-56B5-D90758564B5E}"/>
              </a:ext>
            </a:extLst>
          </p:cNvPr>
          <p:cNvSpPr txBox="1"/>
          <p:nvPr/>
        </p:nvSpPr>
        <p:spPr>
          <a:xfrm>
            <a:off x="7541188" y="6120867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in Sans"/>
                <a:hlinkClick r:id="rId4"/>
              </a:rPr>
              <a:t>Pella Vet</a:t>
            </a:r>
          </a:p>
        </p:txBody>
      </p:sp>
    </p:spTree>
    <p:extLst>
      <p:ext uri="{BB962C8B-B14F-4D97-AF65-F5344CB8AC3E}">
        <p14:creationId xmlns:p14="http://schemas.microsoft.com/office/powerpoint/2010/main" val="417486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B1AF6-5FB3-6CA4-5CE7-72AD23E8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566B79-63E2-CF1F-68C8-D60C5A6B8B23}"/>
              </a:ext>
            </a:extLst>
          </p:cNvPr>
          <p:cNvSpPr/>
          <p:nvPr/>
        </p:nvSpPr>
        <p:spPr>
          <a:xfrm>
            <a:off x="2280920" y="859536"/>
            <a:ext cx="7686040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79BDA78-9F17-107A-090C-43705EC95459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62534EC-9BA4-8D4E-736E-09FEEC7D43A4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230E836-5EF5-3FD6-AF3E-5B6869223955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F796-F618-E56A-B85A-F665576D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47" y="10566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A3ADE-8001-7981-FB6C-EE70F608A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20" y="1232897"/>
            <a:ext cx="6054959" cy="484940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AE23242-44A7-0BD5-5F32-4E3E4595EB3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9C4C9DA-0F57-6838-209D-B7B4831B0830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527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136C-D6EB-62B5-D73E-8672CBF3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D3FEE4D0-502E-4433-7A07-123CCFDD4418}"/>
              </a:ext>
            </a:extLst>
          </p:cNvPr>
          <p:cNvSpPr/>
          <p:nvPr/>
        </p:nvSpPr>
        <p:spPr>
          <a:xfrm>
            <a:off x="1076379" y="859536"/>
            <a:ext cx="9870295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9EFF644-9FC8-C1F2-0F3C-989E392466C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7E89C4B-F987-3DB5-00C9-20109DAF0A47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E244AAF-2091-807F-D3D0-69E3A7AB49B7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6AAEB37-0C49-662E-E410-0DB5A9162B1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91A0A18-DF1E-3328-877A-6D92AB9E210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2050" name="Picture 2" descr="récupération cardio cheval">
            <a:extLst>
              <a:ext uri="{FF2B5EF4-FFF2-40B4-BE49-F238E27FC236}">
                <a16:creationId xmlns:a16="http://schemas.microsoft.com/office/drawing/2014/main" id="{108FC34F-A37A-CF69-AB40-04E54658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2" y="1391386"/>
            <a:ext cx="9034272" cy="45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E089-6E37-DBDF-7A6A-39F68A14AC81}"/>
              </a:ext>
            </a:extLst>
          </p:cNvPr>
          <p:cNvSpPr txBox="1"/>
          <p:nvPr/>
        </p:nvSpPr>
        <p:spPr>
          <a:xfrm>
            <a:off x="7326957" y="6158685"/>
            <a:ext cx="30867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https://training.arioneo.com/en/heart-rate/</a:t>
            </a:r>
          </a:p>
        </p:txBody>
      </p:sp>
    </p:spTree>
    <p:extLst>
      <p:ext uri="{BB962C8B-B14F-4D97-AF65-F5344CB8AC3E}">
        <p14:creationId xmlns:p14="http://schemas.microsoft.com/office/powerpoint/2010/main" val="8728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</TotalTime>
  <Words>3957</Words>
  <Application>Microsoft Office PowerPoint</Application>
  <PresentationFormat>Widescreen</PresentationFormat>
  <Paragraphs>275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arialt</vt:lpstr>
      <vt:lpstr>Calibri</vt:lpstr>
      <vt:lpstr>Cambria Math</vt:lpstr>
      <vt:lpstr>Consolas</vt:lpstr>
      <vt:lpstr>Pin Sans</vt:lpstr>
      <vt:lpstr>Poppins</vt:lpstr>
      <vt:lpstr>Symbol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EquiPhysics</dc:creator>
  <cp:lastModifiedBy>Laura Ann Miller</cp:lastModifiedBy>
  <cp:revision>13</cp:revision>
  <dcterms:created xsi:type="dcterms:W3CDTF">2026-01-23T00:50:33Z</dcterms:created>
  <dcterms:modified xsi:type="dcterms:W3CDTF">2026-02-01T20:00:59Z</dcterms:modified>
</cp:coreProperties>
</file>